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8" r:id="rId5"/>
    <p:sldId id="399" r:id="rId6"/>
    <p:sldId id="494" r:id="rId7"/>
    <p:sldId id="380" r:id="rId8"/>
    <p:sldId id="555" r:id="rId9"/>
    <p:sldId id="492" r:id="rId10"/>
    <p:sldId id="493" r:id="rId11"/>
    <p:sldId id="50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C42DD2-2623-AB12-D3E2-7BD84CE6CC3C}" name="OZOLINS Valdis (TAXUD-EXT)" initials="OV(E" userId="S::Valdis.OZOLINS@ext.ec.europa.eu::1b0eac56-6f44-4f3d-896c-8adab442ab8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ZOLINS Valdis (TAXUD-EXT)" initials="OV(" lastIdx="4" clrIdx="0">
    <p:extLst>
      <p:ext uri="{19B8F6BF-5375-455C-9EA6-DF929625EA0E}">
        <p15:presenceInfo xmlns:p15="http://schemas.microsoft.com/office/powerpoint/2012/main" userId="OZOLINS Valdis (TAXUD-EXT)" providerId="None"/>
      </p:ext>
    </p:extLst>
  </p:cmAuthor>
  <p:cmAuthor id="2" name="OZOLINS Valdis (TAXUD-EXT)" initials="OV( [2]" lastIdx="31" clrIdx="1">
    <p:extLst>
      <p:ext uri="{19B8F6BF-5375-455C-9EA6-DF929625EA0E}">
        <p15:presenceInfo xmlns:p15="http://schemas.microsoft.com/office/powerpoint/2012/main" userId="S-1-5-21-1606980848-2025429265-839522115-1189105" providerId="AD"/>
      </p:ext>
    </p:extLst>
  </p:cmAuthor>
  <p:cmAuthor id="3" name="OZOLINS Valdis (TAXUD-EXT)" initials="OV(E" lastIdx="1" clrIdx="2">
    <p:extLst>
      <p:ext uri="{19B8F6BF-5375-455C-9EA6-DF929625EA0E}">
        <p15:presenceInfo xmlns:p15="http://schemas.microsoft.com/office/powerpoint/2012/main" userId="S::Valdis.OZOLINS@ext.ec.europa.eu::1b0eac56-6f44-4f3d-896c-8adab442ab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B"/>
    <a:srgbClr val="EEEEEE"/>
    <a:srgbClr val="E7EDEE"/>
    <a:srgbClr val="7F7F7F"/>
    <a:srgbClr val="024EA2"/>
    <a:srgbClr val="9E0AA2"/>
    <a:srgbClr val="FFFFFF"/>
    <a:srgbClr val="339096"/>
    <a:srgbClr val="ABC2C4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95" autoAdjust="0"/>
    <p:restoredTop sz="96472" autoAdjust="0"/>
  </p:normalViewPr>
  <p:slideViewPr>
    <p:cSldViewPr snapToGrid="0">
      <p:cViewPr varScale="1">
        <p:scale>
          <a:sx n="109" d="100"/>
          <a:sy n="109" d="100"/>
        </p:scale>
        <p:origin x="138" y="13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949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87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42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06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14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17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rcabc.europa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ICS2@carina.hr" TargetMode="External"/><Relationship Id="rId4" Type="http://schemas.openxmlformats.org/officeDocument/2006/relationships/hyperlink" Target="https://circabc.europa.eu/ui/group/ea5f882b-9153-4fc1-9394-54ac8fe9149a/library/899651cf-76bc-493a-9230-a56bad6e8c43?p=2&amp;n=10&amp;sort=modified_DES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0" y="1992573"/>
            <a:ext cx="10065224" cy="1228610"/>
          </a:xfrm>
        </p:spPr>
        <p:txBody>
          <a:bodyPr>
            <a:noAutofit/>
          </a:bodyPr>
          <a:lstStyle/>
          <a:p>
            <a:pPr algn="r"/>
            <a:r>
              <a:rPr lang="en-GB" sz="3300" dirty="0"/>
              <a:t>ICS2</a:t>
            </a:r>
            <a:r>
              <a:rPr lang="hr-HR" sz="3300" dirty="0"/>
              <a:t> </a:t>
            </a:r>
            <a:r>
              <a:rPr lang="en-GB" sz="3300" dirty="0" err="1"/>
              <a:t>Postupak</a:t>
            </a:r>
            <a:r>
              <a:rPr lang="en-GB" sz="3300" dirty="0"/>
              <a:t> </a:t>
            </a:r>
            <a:r>
              <a:rPr lang="hr-HR" sz="3300" dirty="0"/>
              <a:t>o</a:t>
            </a:r>
            <a:r>
              <a:rPr lang="en-GB" sz="3300" dirty="0" err="1"/>
              <a:t>siguravanja</a:t>
            </a:r>
            <a:r>
              <a:rPr lang="en-GB" sz="3300" dirty="0"/>
              <a:t> </a:t>
            </a:r>
            <a:r>
              <a:rPr lang="hr-HR" sz="3300" dirty="0"/>
              <a:t>k</a:t>
            </a:r>
            <a:r>
              <a:rPr lang="en-GB" sz="3300" dirty="0" err="1"/>
              <a:t>ontinuiteta</a:t>
            </a:r>
            <a:r>
              <a:rPr lang="en-GB" sz="3300" dirty="0"/>
              <a:t> </a:t>
            </a:r>
            <a:r>
              <a:rPr lang="hr-HR" sz="3300" dirty="0"/>
              <a:t>p</a:t>
            </a:r>
            <a:r>
              <a:rPr lang="en-GB" sz="3300" dirty="0" err="1"/>
              <a:t>oslovanja</a:t>
            </a:r>
            <a:br>
              <a:rPr lang="hr-HR" sz="3300" dirty="0"/>
            </a:br>
            <a:r>
              <a:rPr lang="hr-HR" sz="3300" dirty="0"/>
              <a:t>(BCP)</a:t>
            </a:r>
            <a:endParaRPr lang="en-GB" sz="33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071350" y="3221183"/>
            <a:ext cx="10065224" cy="1228610"/>
          </a:xfrm>
          <a:prstGeom prst="rect">
            <a:avLst/>
          </a:prstGeom>
        </p:spPr>
        <p:txBody>
          <a:bodyPr vert="horz" wrap="none" lIns="91440" tIns="45720" rIns="9144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n-GB" dirty="0"/>
            </a:b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b="1" dirty="0"/>
              <a:t>Nedostupnost sustava gospodarskih subjekata</a:t>
            </a:r>
            <a:endParaRPr lang="en-GB" b="1" dirty="0"/>
          </a:p>
        </p:txBody>
      </p:sp>
      <p:sp>
        <p:nvSpPr>
          <p:cNvPr id="3" name="Action Button: Return 2">
            <a:hlinkClick r:id="" action="ppaction://hlinkshowjump?jump=lastslideviewed" highlightClick="1"/>
          </p:cNvPr>
          <p:cNvSpPr/>
          <p:nvPr/>
        </p:nvSpPr>
        <p:spPr>
          <a:xfrm>
            <a:off x="11797258" y="2945567"/>
            <a:ext cx="394741" cy="464695"/>
          </a:xfrm>
          <a:prstGeom prst="actionButtonRetur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8697E-C0D6-4B36-A4F4-C9DC82474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1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1714" y="1265216"/>
            <a:ext cx="10905699" cy="5278255"/>
          </a:xfrm>
        </p:spPr>
        <p:txBody>
          <a:bodyPr/>
          <a:lstStyle/>
          <a:p>
            <a:pPr marL="0" indent="0" algn="just">
              <a:buNone/>
            </a:pPr>
            <a:endParaRPr lang="en-GB" dirty="0"/>
          </a:p>
          <a:p>
            <a:pPr algn="just"/>
            <a:r>
              <a:rPr lang="hr-HR" dirty="0"/>
              <a:t>GS sustav </a:t>
            </a:r>
            <a:r>
              <a:rPr lang="en-GB" dirty="0"/>
              <a:t>je IT </a:t>
            </a:r>
            <a:r>
              <a:rPr lang="en-GB" dirty="0" err="1"/>
              <a:t>sustav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je </a:t>
            </a:r>
            <a:r>
              <a:rPr lang="en-GB" dirty="0" err="1"/>
              <a:t>razvio</a:t>
            </a:r>
            <a:r>
              <a:rPr lang="en-GB" dirty="0"/>
              <a:t> </a:t>
            </a:r>
            <a:r>
              <a:rPr lang="en-GB" dirty="0" err="1"/>
              <a:t>gospodarski</a:t>
            </a:r>
            <a:r>
              <a:rPr lang="en-GB" dirty="0"/>
              <a:t> </a:t>
            </a:r>
            <a:r>
              <a:rPr lang="en-GB" dirty="0" err="1"/>
              <a:t>subjekt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ITSP</a:t>
            </a:r>
            <a:r>
              <a:rPr lang="hr-HR" dirty="0"/>
              <a:t>, a</a:t>
            </a:r>
            <a:r>
              <a:rPr lang="en-GB" dirty="0"/>
              <a:t> </a:t>
            </a:r>
            <a:r>
              <a:rPr lang="en-GB" dirty="0" err="1"/>
              <a:t>koristi</a:t>
            </a:r>
            <a:r>
              <a:rPr lang="en-GB" dirty="0"/>
              <a:t> </a:t>
            </a:r>
            <a:r>
              <a:rPr lang="hr-HR" dirty="0"/>
              <a:t>se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razmjenu</a:t>
            </a:r>
            <a:r>
              <a:rPr lang="en-GB" dirty="0"/>
              <a:t> ICS2 </a:t>
            </a:r>
            <a:r>
              <a:rPr lang="en-GB" dirty="0" err="1"/>
              <a:t>poruka</a:t>
            </a:r>
            <a:r>
              <a:rPr lang="en-GB" dirty="0"/>
              <a:t>;</a:t>
            </a:r>
          </a:p>
          <a:p>
            <a:pPr algn="just"/>
            <a:r>
              <a:rPr lang="en-GB" dirty="0"/>
              <a:t>ITSP je </a:t>
            </a:r>
            <a:r>
              <a:rPr lang="en-GB" dirty="0" err="1"/>
              <a:t>subjekt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djeluje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tehnički</a:t>
            </a:r>
            <a:r>
              <a:rPr lang="en-GB" dirty="0"/>
              <a:t> </a:t>
            </a:r>
            <a:r>
              <a:rPr lang="en-GB" dirty="0" err="1"/>
              <a:t>pošiljatelj</a:t>
            </a:r>
            <a:r>
              <a:rPr lang="en-GB" dirty="0"/>
              <a:t> </a:t>
            </a:r>
            <a:r>
              <a:rPr lang="en-GB" dirty="0" err="1"/>
              <a:t>poruka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preuzima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tehničku</a:t>
            </a:r>
            <a:r>
              <a:rPr lang="en-GB" dirty="0"/>
              <a:t> </a:t>
            </a:r>
            <a:r>
              <a:rPr lang="en-GB" dirty="0" err="1"/>
              <a:t>odgovornost</a:t>
            </a:r>
            <a:r>
              <a:rPr lang="en-GB" dirty="0"/>
              <a:t>; </a:t>
            </a:r>
          </a:p>
          <a:p>
            <a:pPr algn="just"/>
            <a:r>
              <a:rPr lang="hr-HR" dirty="0"/>
              <a:t>GS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koristi</a:t>
            </a:r>
            <a:r>
              <a:rPr lang="en-GB" dirty="0"/>
              <a:t> ITSP </a:t>
            </a:r>
            <a:r>
              <a:rPr lang="en-GB" dirty="0" err="1"/>
              <a:t>usluge</a:t>
            </a:r>
            <a:r>
              <a:rPr lang="en-GB" dirty="0"/>
              <a:t>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hr-HR" dirty="0"/>
              <a:t>ovlastiti</a:t>
            </a:r>
            <a:r>
              <a:rPr lang="en-GB" dirty="0"/>
              <a:t> ITSP da </a:t>
            </a:r>
            <a:r>
              <a:rPr lang="en-GB" dirty="0" err="1"/>
              <a:t>prijavi</a:t>
            </a:r>
            <a:r>
              <a:rPr lang="en-GB" dirty="0"/>
              <a:t> </a:t>
            </a:r>
            <a:r>
              <a:rPr lang="en-GB" dirty="0" err="1"/>
              <a:t>nedostupnost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 </a:t>
            </a:r>
            <a:r>
              <a:rPr lang="en-GB" dirty="0" err="1"/>
              <a:t>sustava</a:t>
            </a:r>
            <a:r>
              <a:rPr lang="en-GB" dirty="0"/>
              <a:t> </a:t>
            </a:r>
            <a:r>
              <a:rPr lang="hr-HR" dirty="0"/>
              <a:t>nacionalnom </a:t>
            </a:r>
            <a:r>
              <a:rPr lang="hr-HR" dirty="0" err="1"/>
              <a:t>Helpdesk</a:t>
            </a:r>
            <a:r>
              <a:rPr lang="hr-HR" dirty="0"/>
              <a:t>-u</a:t>
            </a:r>
            <a:r>
              <a:rPr lang="en-GB" dirty="0"/>
              <a:t>. </a:t>
            </a:r>
            <a:r>
              <a:rPr lang="en-GB" dirty="0" err="1"/>
              <a:t>Zakonska</a:t>
            </a:r>
            <a:r>
              <a:rPr lang="en-GB" dirty="0"/>
              <a:t> </a:t>
            </a:r>
            <a:r>
              <a:rPr lang="en-GB" dirty="0" err="1"/>
              <a:t>obveza</a:t>
            </a:r>
            <a:r>
              <a:rPr lang="en-GB" dirty="0"/>
              <a:t> </a:t>
            </a:r>
            <a:r>
              <a:rPr lang="en-GB" dirty="0" err="1"/>
              <a:t>podnošenja</a:t>
            </a:r>
            <a:r>
              <a:rPr lang="en-GB" dirty="0"/>
              <a:t> </a:t>
            </a:r>
            <a:r>
              <a:rPr lang="hr-HR" dirty="0"/>
              <a:t>USD</a:t>
            </a:r>
            <a:r>
              <a:rPr lang="en-GB" dirty="0"/>
              <a:t>-a, </a:t>
            </a:r>
            <a:r>
              <a:rPr lang="en-GB" dirty="0" err="1"/>
              <a:t>odgovaranj</a:t>
            </a:r>
            <a:r>
              <a:rPr lang="hr-HR" dirty="0"/>
              <a:t>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zahtjeve</a:t>
            </a:r>
            <a:r>
              <a:rPr lang="en-GB" dirty="0"/>
              <a:t> </a:t>
            </a:r>
            <a:r>
              <a:rPr lang="en-GB" dirty="0" err="1"/>
              <a:t>itd</a:t>
            </a:r>
            <a:r>
              <a:rPr lang="en-GB" dirty="0"/>
              <a:t>. </a:t>
            </a:r>
            <a:r>
              <a:rPr lang="en-GB" dirty="0" err="1"/>
              <a:t>ostaje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samom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-u, a </a:t>
            </a:r>
            <a:r>
              <a:rPr lang="en-GB" dirty="0" err="1"/>
              <a:t>ovlaštenje</a:t>
            </a:r>
            <a:r>
              <a:rPr lang="en-GB" dirty="0"/>
              <a:t> ITSP-a ne </a:t>
            </a:r>
            <a:r>
              <a:rPr lang="en-GB" dirty="0" err="1"/>
              <a:t>oslobađa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-a </a:t>
            </a:r>
            <a:r>
              <a:rPr lang="en-GB" dirty="0" err="1"/>
              <a:t>pravne</a:t>
            </a:r>
            <a:r>
              <a:rPr lang="en-GB" dirty="0"/>
              <a:t> </a:t>
            </a:r>
            <a:r>
              <a:rPr lang="en-GB" dirty="0" err="1"/>
              <a:t>odgovornosti</a:t>
            </a:r>
            <a:r>
              <a:rPr lang="en-GB" dirty="0"/>
              <a:t> u </a:t>
            </a:r>
            <a:r>
              <a:rPr lang="en-GB" dirty="0" err="1"/>
              <a:t>slučaju</a:t>
            </a:r>
            <a:r>
              <a:rPr lang="en-GB" dirty="0"/>
              <a:t> da ITSP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prijavio</a:t>
            </a:r>
            <a:r>
              <a:rPr lang="en-GB" dirty="0"/>
              <a:t> </a:t>
            </a:r>
            <a:r>
              <a:rPr lang="en-GB" dirty="0" err="1"/>
              <a:t>nedostupnost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 </a:t>
            </a:r>
            <a:r>
              <a:rPr lang="en-GB" dirty="0" err="1"/>
              <a:t>sustava</a:t>
            </a:r>
            <a:r>
              <a:rPr lang="en-GB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Sustav gospodarskih subjekata (GS sustav)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8A5FB-4F50-4360-B138-82E10945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97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757070" y="4260698"/>
            <a:ext cx="11097704" cy="2393021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hr-HR" dirty="0"/>
              <a:t>GS</a:t>
            </a:r>
            <a:r>
              <a:rPr lang="en-GB" dirty="0"/>
              <a:t> (</a:t>
            </a:r>
            <a:r>
              <a:rPr lang="en-GB" dirty="0" err="1"/>
              <a:t>ili</a:t>
            </a:r>
            <a:r>
              <a:rPr lang="en-GB" dirty="0"/>
              <a:t> ITSP) </a:t>
            </a:r>
            <a:r>
              <a:rPr lang="en-GB" dirty="0" err="1"/>
              <a:t>prijavljuje</a:t>
            </a:r>
            <a:r>
              <a:rPr lang="en-GB" dirty="0"/>
              <a:t> </a:t>
            </a:r>
            <a:r>
              <a:rPr lang="en-GB" dirty="0" err="1"/>
              <a:t>nedostupnost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 </a:t>
            </a:r>
            <a:r>
              <a:rPr lang="en-GB" dirty="0" err="1"/>
              <a:t>sustava</a:t>
            </a:r>
            <a:r>
              <a:rPr lang="en-GB" dirty="0"/>
              <a:t> </a:t>
            </a:r>
            <a:r>
              <a:rPr lang="en-GB" dirty="0" err="1"/>
              <a:t>unutar</a:t>
            </a:r>
            <a:r>
              <a:rPr lang="en-GB" dirty="0"/>
              <a:t> 30 </a:t>
            </a:r>
            <a:r>
              <a:rPr lang="en-GB" dirty="0" err="1"/>
              <a:t>minuta</a:t>
            </a:r>
            <a:r>
              <a:rPr lang="en-GB" dirty="0"/>
              <a:t> od </a:t>
            </a:r>
            <a:r>
              <a:rPr lang="en-GB" dirty="0" err="1"/>
              <a:t>kada</a:t>
            </a:r>
            <a:r>
              <a:rPr lang="en-GB" dirty="0"/>
              <a:t> je </a:t>
            </a:r>
            <a:r>
              <a:rPr lang="en-GB" dirty="0" err="1"/>
              <a:t>otkriven</a:t>
            </a:r>
            <a:r>
              <a:rPr lang="en-GB" dirty="0"/>
              <a:t>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hr-HR" dirty="0"/>
              <a:t>Nacionalni </a:t>
            </a:r>
            <a:r>
              <a:rPr lang="hr-HR" dirty="0" err="1"/>
              <a:t>Helpdesk</a:t>
            </a:r>
            <a:r>
              <a:rPr lang="hr-HR" dirty="0"/>
              <a:t> evidentira podatke o nedostupnosti GS sustava u MON&amp;BS</a:t>
            </a:r>
            <a:r>
              <a:rPr lang="en-GB" dirty="0"/>
              <a:t>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GB" dirty="0" err="1"/>
              <a:t>Svi</a:t>
            </a:r>
            <a:r>
              <a:rPr lang="en-GB" dirty="0"/>
              <a:t> </a:t>
            </a:r>
            <a:r>
              <a:rPr lang="en-GB" dirty="0" err="1"/>
              <a:t>ostali</a:t>
            </a:r>
            <a:r>
              <a:rPr lang="en-GB" dirty="0"/>
              <a:t> </a:t>
            </a:r>
            <a:r>
              <a:rPr lang="hr-HR" dirty="0"/>
              <a:t>nacionalni </a:t>
            </a:r>
            <a:r>
              <a:rPr lang="hr-HR" dirty="0" err="1"/>
              <a:t>Helpdesk</a:t>
            </a:r>
            <a:r>
              <a:rPr lang="hr-HR" dirty="0"/>
              <a:t>-ovi</a:t>
            </a:r>
            <a:r>
              <a:rPr lang="en-GB" dirty="0"/>
              <a:t>, CSD </a:t>
            </a:r>
            <a:r>
              <a:rPr lang="en-GB" dirty="0" err="1"/>
              <a:t>i</a:t>
            </a:r>
            <a:r>
              <a:rPr lang="en-GB" dirty="0"/>
              <a:t> TAXUD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provjeriti</a:t>
            </a:r>
            <a:r>
              <a:rPr lang="en-GB" dirty="0"/>
              <a:t> </a:t>
            </a:r>
            <a:r>
              <a:rPr lang="en-GB" dirty="0" err="1"/>
              <a:t>informacije</a:t>
            </a:r>
            <a:r>
              <a:rPr lang="en-GB" dirty="0"/>
              <a:t> o </a:t>
            </a:r>
            <a:r>
              <a:rPr lang="en-GB" dirty="0" err="1"/>
              <a:t>nedostupnosti</a:t>
            </a:r>
            <a:r>
              <a:rPr lang="en-GB" dirty="0"/>
              <a:t> u MON&amp;BS-u.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Nedostupnost GS sustava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070878" y="2368318"/>
            <a:ext cx="2236573" cy="13412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FF00"/>
                </a:solidFill>
              </a:rPr>
              <a:t>Gospodarski subjekt</a:t>
            </a:r>
            <a:endParaRPr lang="en-GB" sz="2400" b="1" dirty="0">
              <a:solidFill>
                <a:srgbClr val="FFFF00"/>
              </a:solidFill>
            </a:endParaRPr>
          </a:p>
          <a:p>
            <a:pPr algn="ctr"/>
            <a:r>
              <a:rPr lang="en-GB" sz="1600" b="1" dirty="0">
                <a:solidFill>
                  <a:srgbClr val="FFFF00"/>
                </a:solidFill>
              </a:rPr>
              <a:t>(</a:t>
            </a:r>
            <a:r>
              <a:rPr lang="hr-HR" sz="1600" b="1" dirty="0">
                <a:solidFill>
                  <a:srgbClr val="FFFF00"/>
                </a:solidFill>
              </a:rPr>
              <a:t>ili ovlašteni </a:t>
            </a:r>
            <a:r>
              <a:rPr lang="en-GB" sz="1600" b="1" dirty="0">
                <a:solidFill>
                  <a:srgbClr val="FFFF00"/>
                </a:solidFill>
              </a:rPr>
              <a:t>ITSP)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00212" y="2368318"/>
            <a:ext cx="2236573" cy="13412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FF00"/>
                </a:solidFill>
              </a:rPr>
              <a:t>Nacionalni </a:t>
            </a:r>
            <a:r>
              <a:rPr lang="hr-HR" sz="2400" b="1" dirty="0" err="1">
                <a:solidFill>
                  <a:srgbClr val="FFFF00"/>
                </a:solidFill>
              </a:rPr>
              <a:t>Helpdesk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29546" y="1600200"/>
            <a:ext cx="3161900" cy="11507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FF00"/>
                </a:solidFill>
              </a:rPr>
              <a:t>MON&amp;BS</a:t>
            </a:r>
            <a:endParaRPr lang="hr-HR" sz="2400" b="1" dirty="0">
              <a:solidFill>
                <a:srgbClr val="FFFF00"/>
              </a:solidFill>
            </a:endParaRPr>
          </a:p>
          <a:p>
            <a:pPr algn="ctr"/>
            <a:r>
              <a:rPr lang="hr-HR" sz="2400" b="1" dirty="0">
                <a:solidFill>
                  <a:srgbClr val="FFFF00"/>
                </a:solidFill>
              </a:rPr>
              <a:t>(EU Poslovna statistika i praćenje)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385893" y="2713612"/>
            <a:ext cx="810638" cy="6979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554784" y="3143520"/>
            <a:ext cx="3154247" cy="8481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FF00"/>
                </a:solidFill>
              </a:rPr>
              <a:t>Korisnici iz DČ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1671859">
            <a:off x="6652898" y="3118458"/>
            <a:ext cx="810638" cy="6979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9" name="Right Arrow 28"/>
          <p:cNvSpPr/>
          <p:nvPr/>
        </p:nvSpPr>
        <p:spPr>
          <a:xfrm rot="19922771">
            <a:off x="6640466" y="2242988"/>
            <a:ext cx="810638" cy="6979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25531-A87C-468C-B5B7-B5DA2095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7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757070" y="1502230"/>
            <a:ext cx="11097704" cy="5151490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dirty="0"/>
              <a:t>Kontakt podaci nacionalnog Helpdesk-a mogu se pronaći na CIRCA BC </a:t>
            </a:r>
            <a:r>
              <a:rPr lang="en-GB" dirty="0"/>
              <a:t>(</a:t>
            </a:r>
            <a:r>
              <a:rPr lang="en-GB" dirty="0">
                <a:hlinkClick r:id="rId3"/>
              </a:rPr>
              <a:t>www.circabc.europa.eu</a:t>
            </a:r>
            <a:r>
              <a:rPr lang="en-GB" dirty="0"/>
              <a:t>) </a:t>
            </a:r>
            <a:r>
              <a:rPr lang="hr-HR" dirty="0"/>
              <a:t>pod interesnom skupinom “</a:t>
            </a:r>
            <a:r>
              <a:rPr lang="en-US" dirty="0"/>
              <a:t>ICS2 Release 2: air cargo general, postal and express pre-arrival</a:t>
            </a:r>
            <a:r>
              <a:rPr lang="hr-HR" dirty="0"/>
              <a:t>” – izravna poveznica </a:t>
            </a:r>
            <a:r>
              <a:rPr lang="en-US" dirty="0"/>
              <a:t>:</a:t>
            </a:r>
            <a:endParaRPr lang="hr-HR" dirty="0"/>
          </a:p>
          <a:p>
            <a:pPr marL="0" indent="0" algn="just">
              <a:spcAft>
                <a:spcPts val="0"/>
              </a:spcAft>
              <a:buNone/>
            </a:pPr>
            <a:r>
              <a:rPr lang="en-GB" sz="2000" dirty="0">
                <a:hlinkClick r:id="rId4"/>
              </a:rPr>
              <a:t>https://circabc.europa.eu/ui/group/ea5f882b-9153-4fc1-9394-54ac8fe9149a/library/899651cf-76bc-493a-9230-a56bad6e8c43?p=2&amp;n=10&amp;sort=modified_DESC</a:t>
            </a:r>
            <a:r>
              <a:rPr lang="en-GB" sz="2000" dirty="0"/>
              <a:t> </a:t>
            </a:r>
            <a:endParaRPr lang="hr-HR" sz="2000" dirty="0"/>
          </a:p>
          <a:p>
            <a:pPr marL="0" indent="0" algn="just">
              <a:spcAft>
                <a:spcPts val="0"/>
              </a:spcAft>
              <a:buNone/>
            </a:pPr>
            <a:endParaRPr lang="hr-HR" sz="2000" dirty="0"/>
          </a:p>
          <a:p>
            <a:pPr marL="0" indent="0" algn="just">
              <a:spcAft>
                <a:spcPts val="0"/>
              </a:spcAft>
              <a:buNone/>
            </a:pPr>
            <a:r>
              <a:rPr lang="hr-HR" sz="2000" dirty="0"/>
              <a:t>Ili putem elektroničke adrese</a:t>
            </a:r>
          </a:p>
          <a:p>
            <a:pPr marL="0" indent="0" algn="just">
              <a:spcAft>
                <a:spcPts val="0"/>
              </a:spcAft>
              <a:buNone/>
            </a:pPr>
            <a:endParaRPr lang="hr-HR" sz="2000" dirty="0"/>
          </a:p>
          <a:p>
            <a:pPr marL="0" indent="0" algn="just">
              <a:spcAft>
                <a:spcPts val="0"/>
              </a:spcAft>
              <a:buNone/>
            </a:pPr>
            <a:r>
              <a:rPr lang="hr-HR" sz="2000" dirty="0">
                <a:hlinkClick r:id="rId5"/>
              </a:rPr>
              <a:t>ICS2@carina.hr</a:t>
            </a:r>
            <a:endParaRPr lang="hr-HR" sz="2000" dirty="0"/>
          </a:p>
          <a:p>
            <a:pPr marL="0" indent="0" algn="just">
              <a:spcAft>
                <a:spcPts val="0"/>
              </a:spcAft>
              <a:buNone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Kontakt podaci nacionalnog </a:t>
            </a:r>
            <a:r>
              <a:rPr lang="hr-HR" dirty="0" err="1"/>
              <a:t>Helpdesk</a:t>
            </a:r>
            <a:r>
              <a:rPr lang="hr-HR" dirty="0"/>
              <a:t>-a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25531-A87C-468C-B5B7-B5DA2095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4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572430" y="3581249"/>
            <a:ext cx="11078249" cy="2302230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hr-HR" dirty="0"/>
              <a:t>Nakon što</a:t>
            </a:r>
            <a:r>
              <a:rPr lang="en-GB" dirty="0"/>
              <a:t> je </a:t>
            </a:r>
            <a:r>
              <a:rPr lang="hr-HR" dirty="0"/>
              <a:t>GS</a:t>
            </a:r>
            <a:r>
              <a:rPr lang="en-GB" dirty="0"/>
              <a:t> (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ovlašteni</a:t>
            </a:r>
            <a:r>
              <a:rPr lang="en-GB" dirty="0"/>
              <a:t> ITSP) </a:t>
            </a:r>
            <a:r>
              <a:rPr lang="en-GB" dirty="0" err="1"/>
              <a:t>prijavio</a:t>
            </a:r>
            <a:r>
              <a:rPr lang="en-GB" dirty="0"/>
              <a:t> </a:t>
            </a:r>
            <a:r>
              <a:rPr lang="en-GB" dirty="0" err="1"/>
              <a:t>nedostupnost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 </a:t>
            </a:r>
            <a:r>
              <a:rPr lang="en-GB" dirty="0" err="1"/>
              <a:t>sustava</a:t>
            </a:r>
            <a:r>
              <a:rPr lang="en-GB" dirty="0"/>
              <a:t>, </a:t>
            </a:r>
            <a:r>
              <a:rPr lang="hr-HR" dirty="0"/>
              <a:t>nacionalni Helpdesk unutar 30 minuta </a:t>
            </a:r>
            <a:r>
              <a:rPr lang="en-GB" dirty="0"/>
              <a:t>mora </a:t>
            </a:r>
            <a:r>
              <a:rPr lang="en-GB" dirty="0" err="1"/>
              <a:t>aktivirati</a:t>
            </a:r>
            <a:r>
              <a:rPr lang="en-GB" dirty="0"/>
              <a:t> BCP</a:t>
            </a:r>
            <a:r>
              <a:rPr lang="hr-HR" dirty="0"/>
              <a:t>, </a:t>
            </a:r>
            <a:r>
              <a:rPr lang="en-GB" dirty="0" err="1"/>
              <a:t>ako</a:t>
            </a:r>
            <a:r>
              <a:rPr lang="en-GB" dirty="0"/>
              <a:t> se sustav </a:t>
            </a:r>
            <a:r>
              <a:rPr lang="en-GB" dirty="0" err="1"/>
              <a:t>još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oporavio</a:t>
            </a:r>
            <a:r>
              <a:rPr lang="en-GB" dirty="0"/>
              <a:t>. </a:t>
            </a:r>
            <a:r>
              <a:rPr lang="hr-HR" dirty="0"/>
              <a:t>Nacionalni Helpdesk</a:t>
            </a:r>
            <a:r>
              <a:rPr lang="en-GB" dirty="0"/>
              <a:t>:</a:t>
            </a:r>
          </a:p>
          <a:p>
            <a:pPr marL="893763" indent="-457200" algn="just">
              <a:spcAft>
                <a:spcPts val="600"/>
              </a:spcAft>
              <a:buAutoNum type="arabicPeriod"/>
            </a:pPr>
            <a:r>
              <a:rPr lang="en-GB" dirty="0" err="1"/>
              <a:t>evidentira</a:t>
            </a:r>
            <a:r>
              <a:rPr lang="en-GB" dirty="0"/>
              <a:t> </a:t>
            </a:r>
            <a:r>
              <a:rPr lang="en-GB" dirty="0" err="1"/>
              <a:t>aktivaciju</a:t>
            </a:r>
            <a:r>
              <a:rPr lang="en-GB" dirty="0"/>
              <a:t> </a:t>
            </a:r>
            <a:r>
              <a:rPr lang="hr-HR" dirty="0"/>
              <a:t>nedostupnosti </a:t>
            </a:r>
            <a:r>
              <a:rPr lang="en-GB" dirty="0"/>
              <a:t>BCP</a:t>
            </a:r>
            <a:r>
              <a:rPr lang="hr-HR" dirty="0"/>
              <a:t> za GS</a:t>
            </a:r>
            <a:r>
              <a:rPr lang="en-GB" dirty="0"/>
              <a:t> u MON&amp;BS;</a:t>
            </a:r>
          </a:p>
          <a:p>
            <a:pPr marL="893763" indent="-457200" algn="just">
              <a:spcAft>
                <a:spcPts val="600"/>
              </a:spcAft>
              <a:buAutoNum type="arabicPeriod"/>
            </a:pPr>
            <a:r>
              <a:rPr lang="hr-HR" dirty="0"/>
              <a:t>Obaviještava gospodarske subjekte i korisnike iz država članica</a:t>
            </a:r>
            <a:r>
              <a:rPr lang="en-GB" dirty="0"/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dirty="0"/>
              <a:t>Svi </a:t>
            </a:r>
            <a:r>
              <a:rPr lang="en-GB" dirty="0" err="1"/>
              <a:t>ostali</a:t>
            </a:r>
            <a:r>
              <a:rPr lang="en-GB" dirty="0"/>
              <a:t> </a:t>
            </a:r>
            <a:r>
              <a:rPr lang="hr-HR" dirty="0"/>
              <a:t>nacionalni Helpdesk-ovi</a:t>
            </a:r>
            <a:r>
              <a:rPr lang="en-GB" dirty="0"/>
              <a:t>, CSD i TAXUD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provjeriti</a:t>
            </a:r>
            <a:r>
              <a:rPr lang="en-GB" dirty="0"/>
              <a:t> </a:t>
            </a:r>
            <a:r>
              <a:rPr lang="en-GB" dirty="0" err="1"/>
              <a:t>informacije</a:t>
            </a:r>
            <a:r>
              <a:rPr lang="en-GB" dirty="0"/>
              <a:t> o </a:t>
            </a:r>
            <a:r>
              <a:rPr lang="en-GB" dirty="0" err="1"/>
              <a:t>nedostupnosti</a:t>
            </a:r>
            <a:r>
              <a:rPr lang="en-GB" dirty="0"/>
              <a:t> u MON&amp;BS-u.</a:t>
            </a:r>
          </a:p>
          <a:p>
            <a:pPr marL="436563" indent="0" algn="just">
              <a:spcAft>
                <a:spcPts val="1200"/>
              </a:spcAft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5553" y="183921"/>
            <a:ext cx="10515600" cy="782357"/>
          </a:xfrm>
        </p:spPr>
        <p:txBody>
          <a:bodyPr/>
          <a:lstStyle/>
          <a:p>
            <a:r>
              <a:rPr lang="en-GB" dirty="0" err="1"/>
              <a:t>Aktivacija</a:t>
            </a:r>
            <a:r>
              <a:rPr lang="en-GB" dirty="0"/>
              <a:t> BCP za </a:t>
            </a:r>
            <a:r>
              <a:rPr lang="hr-HR" dirty="0"/>
              <a:t>GS</a:t>
            </a:r>
            <a:r>
              <a:rPr lang="en-GB" dirty="0"/>
              <a:t> sustav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20753" y="1230923"/>
            <a:ext cx="2361801" cy="8421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900" b="1" dirty="0">
                <a:solidFill>
                  <a:srgbClr val="FFFF00"/>
                </a:solidFill>
              </a:rPr>
              <a:t>GS</a:t>
            </a:r>
          </a:p>
          <a:p>
            <a:pPr algn="ctr"/>
            <a:r>
              <a:rPr lang="en-GB" sz="1900" b="1" dirty="0">
                <a:solidFill>
                  <a:srgbClr val="FFFF00"/>
                </a:solidFill>
              </a:rPr>
              <a:t>(</a:t>
            </a:r>
            <a:r>
              <a:rPr lang="hr-HR" sz="1900" b="1" dirty="0">
                <a:solidFill>
                  <a:srgbClr val="FFFF00"/>
                </a:solidFill>
              </a:rPr>
              <a:t>ili ovlašteni </a:t>
            </a:r>
            <a:r>
              <a:rPr lang="en-GB" sz="1900" b="1" dirty="0">
                <a:solidFill>
                  <a:srgbClr val="FFFF00"/>
                </a:solidFill>
              </a:rPr>
              <a:t>ITSP)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65042" y="1761649"/>
            <a:ext cx="2236573" cy="9885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FF00"/>
                </a:solidFill>
              </a:rPr>
              <a:t>Nacionalni Helpdesk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63609" y="1554574"/>
            <a:ext cx="2236573" cy="1610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FF00"/>
                </a:solidFill>
              </a:rPr>
              <a:t>MON&amp;BS</a:t>
            </a:r>
            <a:endParaRPr lang="hr-HR" sz="2400" b="1" dirty="0">
              <a:solidFill>
                <a:srgbClr val="FFFF00"/>
              </a:solidFill>
            </a:endParaRPr>
          </a:p>
          <a:p>
            <a:pPr algn="ctr"/>
            <a:r>
              <a:rPr lang="hr-HR" sz="2400" b="1" dirty="0">
                <a:solidFill>
                  <a:srgbClr val="FFFF00"/>
                </a:solidFill>
              </a:rPr>
              <a:t>(EU Poslovna statistika i praćenje)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64716" y="2401671"/>
            <a:ext cx="2370592" cy="7811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rgbClr val="FFFF00"/>
                </a:solidFill>
              </a:rPr>
              <a:t>Korisnici iz DČ</a:t>
            </a:r>
            <a:endParaRPr lang="en-GB" sz="2000" b="1" dirty="0">
              <a:solidFill>
                <a:srgbClr val="FFFF0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1671859">
            <a:off x="6645432" y="2291086"/>
            <a:ext cx="810638" cy="6979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9" name="Right Arrow 28"/>
          <p:cNvSpPr/>
          <p:nvPr/>
        </p:nvSpPr>
        <p:spPr>
          <a:xfrm rot="19922771">
            <a:off x="6592677" y="1419056"/>
            <a:ext cx="810638" cy="6979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3336874" y="1958071"/>
            <a:ext cx="810822" cy="68361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280282-0AC7-4C15-BA52-5AF9FAE6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591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757070" y="3891872"/>
            <a:ext cx="11071764" cy="2641011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GB" dirty="0" err="1"/>
              <a:t>Nakon</a:t>
            </a:r>
            <a:r>
              <a:rPr lang="en-GB" dirty="0"/>
              <a:t> </a:t>
            </a:r>
            <a:r>
              <a:rPr lang="en-GB" dirty="0" err="1"/>
              <a:t>oporavka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 </a:t>
            </a:r>
            <a:r>
              <a:rPr lang="en-GB" dirty="0" err="1"/>
              <a:t>sustava</a:t>
            </a:r>
            <a:r>
              <a:rPr lang="hr-HR" dirty="0"/>
              <a:t>,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 (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ovlašteni</a:t>
            </a:r>
            <a:r>
              <a:rPr lang="en-GB" dirty="0"/>
              <a:t> ITSP) </a:t>
            </a:r>
            <a:r>
              <a:rPr lang="en-GB" dirty="0" err="1"/>
              <a:t>odmah</a:t>
            </a:r>
            <a:r>
              <a:rPr lang="en-GB" dirty="0"/>
              <a:t> </a:t>
            </a:r>
            <a:r>
              <a:rPr lang="en-GB" dirty="0" err="1"/>
              <a:t>izvješćuje</a:t>
            </a:r>
            <a:r>
              <a:rPr lang="en-GB" dirty="0"/>
              <a:t> </a:t>
            </a:r>
            <a:r>
              <a:rPr lang="hr-HR" dirty="0"/>
              <a:t>nacionalni Helpdesk</a:t>
            </a:r>
            <a:r>
              <a:rPr lang="en-GB" dirty="0"/>
              <a:t> da je </a:t>
            </a:r>
            <a:r>
              <a:rPr lang="en-GB" dirty="0" err="1"/>
              <a:t>usluga</a:t>
            </a:r>
            <a:r>
              <a:rPr lang="en-GB" dirty="0"/>
              <a:t> </a:t>
            </a:r>
            <a:r>
              <a:rPr lang="en-GB" dirty="0" err="1"/>
              <a:t>vraćena</a:t>
            </a:r>
            <a:r>
              <a:rPr lang="en-GB" dirty="0"/>
              <a:t>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hr-HR" dirty="0"/>
              <a:t>Nacionalni Helpdesk</a:t>
            </a:r>
            <a:r>
              <a:rPr lang="en-GB" dirty="0"/>
              <a:t>: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en-GB" dirty="0" err="1"/>
              <a:t>bilježi</a:t>
            </a:r>
            <a:r>
              <a:rPr lang="en-GB" dirty="0"/>
              <a:t> </a:t>
            </a:r>
            <a:r>
              <a:rPr lang="en-GB" dirty="0" err="1"/>
              <a:t>informacije</a:t>
            </a:r>
            <a:r>
              <a:rPr lang="en-GB" dirty="0"/>
              <a:t> o </a:t>
            </a:r>
            <a:r>
              <a:rPr lang="en-GB" dirty="0" err="1"/>
              <a:t>oporavku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 </a:t>
            </a:r>
            <a:r>
              <a:rPr lang="en-GB" dirty="0" err="1"/>
              <a:t>sustava</a:t>
            </a:r>
            <a:r>
              <a:rPr lang="en-GB" dirty="0"/>
              <a:t> u MON&amp;BS</a:t>
            </a:r>
            <a:r>
              <a:rPr lang="hr-HR" dirty="0"/>
              <a:t>-u</a:t>
            </a:r>
            <a:r>
              <a:rPr lang="en-GB" dirty="0"/>
              <a:t>, </a:t>
            </a:r>
            <a:r>
              <a:rPr lang="en-GB" dirty="0" err="1"/>
              <a:t>deaktivira</a:t>
            </a:r>
            <a:r>
              <a:rPr lang="en-GB" dirty="0"/>
              <a:t> BCP;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en-GB" dirty="0" err="1"/>
              <a:t>obavještava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 i </a:t>
            </a:r>
            <a:r>
              <a:rPr lang="hr-HR" dirty="0"/>
              <a:t>korisnike iz DČ </a:t>
            </a:r>
            <a:r>
              <a:rPr lang="en-GB" dirty="0"/>
              <a:t>o </a:t>
            </a:r>
            <a:r>
              <a:rPr lang="en-GB" dirty="0" err="1"/>
              <a:t>deaktivaciji</a:t>
            </a:r>
            <a:r>
              <a:rPr lang="en-GB" dirty="0"/>
              <a:t> BCP-a;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GB" dirty="0"/>
              <a:t>Svi </a:t>
            </a:r>
            <a:r>
              <a:rPr lang="en-GB" dirty="0" err="1"/>
              <a:t>ostali</a:t>
            </a:r>
            <a:r>
              <a:rPr lang="en-GB" dirty="0"/>
              <a:t> </a:t>
            </a:r>
            <a:r>
              <a:rPr lang="hr-HR" dirty="0"/>
              <a:t>nacionalni Helpdesk</a:t>
            </a:r>
            <a:r>
              <a:rPr lang="en-GB" dirty="0"/>
              <a:t>-</a:t>
            </a:r>
            <a:r>
              <a:rPr lang="en-GB" dirty="0" err="1"/>
              <a:t>ovi</a:t>
            </a:r>
            <a:r>
              <a:rPr lang="en-GB" dirty="0"/>
              <a:t>, CSD i TAXUD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provjeriti</a:t>
            </a:r>
            <a:r>
              <a:rPr lang="en-GB" dirty="0"/>
              <a:t> </a:t>
            </a:r>
            <a:r>
              <a:rPr lang="en-GB" dirty="0" err="1"/>
              <a:t>informacije</a:t>
            </a:r>
            <a:r>
              <a:rPr lang="en-GB" dirty="0"/>
              <a:t> o </a:t>
            </a:r>
            <a:r>
              <a:rPr lang="en-GB" dirty="0" err="1"/>
              <a:t>nedostupnosti</a:t>
            </a:r>
            <a:r>
              <a:rPr lang="en-GB" dirty="0"/>
              <a:t> u MON&amp;BS-u.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Oporavak</a:t>
            </a:r>
            <a:r>
              <a:rPr lang="en-GB" dirty="0"/>
              <a:t> </a:t>
            </a:r>
            <a:r>
              <a:rPr lang="hr-HR" dirty="0"/>
              <a:t>GS</a:t>
            </a:r>
            <a:r>
              <a:rPr lang="en-GB" dirty="0"/>
              <a:t> </a:t>
            </a:r>
            <a:r>
              <a:rPr lang="en-GB" dirty="0" err="1"/>
              <a:t>sustava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070876" y="1499394"/>
            <a:ext cx="2236573" cy="9885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FFFF00"/>
                </a:solidFill>
              </a:rPr>
              <a:t>GS</a:t>
            </a:r>
          </a:p>
          <a:p>
            <a:pPr algn="ctr"/>
            <a:r>
              <a:rPr lang="en-GB" b="1" dirty="0">
                <a:solidFill>
                  <a:srgbClr val="FFFF00"/>
                </a:solidFill>
              </a:rPr>
              <a:t>(</a:t>
            </a:r>
            <a:r>
              <a:rPr lang="hr-HR" b="1" dirty="0">
                <a:solidFill>
                  <a:srgbClr val="FFFF00"/>
                </a:solidFill>
              </a:rPr>
              <a:t>ili ovlašteni </a:t>
            </a:r>
            <a:r>
              <a:rPr lang="en-GB" b="1" dirty="0">
                <a:solidFill>
                  <a:srgbClr val="FFFF00"/>
                </a:solidFill>
              </a:rPr>
              <a:t>ITSP)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00210" y="1499394"/>
            <a:ext cx="2236573" cy="9885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FF00"/>
                </a:solidFill>
              </a:rPr>
              <a:t>Nacionalni Helpdesk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29546" y="1301262"/>
            <a:ext cx="3126731" cy="11866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FF00"/>
                </a:solidFill>
              </a:rPr>
              <a:t>MON&amp;BS</a:t>
            </a:r>
            <a:endParaRPr lang="hr-HR" sz="2400" b="1" dirty="0">
              <a:solidFill>
                <a:srgbClr val="FFFF00"/>
              </a:solidFill>
            </a:endParaRPr>
          </a:p>
          <a:p>
            <a:pPr algn="ctr"/>
            <a:r>
              <a:rPr lang="hr-HR" sz="2400" b="1" dirty="0">
                <a:solidFill>
                  <a:srgbClr val="FFFF00"/>
                </a:solidFill>
              </a:rPr>
              <a:t>(EU Poslovna statistika i praćenje)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398509" y="1355231"/>
            <a:ext cx="810638" cy="6979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529545" y="2674542"/>
            <a:ext cx="3135523" cy="83358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FF00"/>
                </a:solidFill>
              </a:rPr>
              <a:t>Korisnici iz DČ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1671859">
            <a:off x="6602792" y="2518418"/>
            <a:ext cx="810638" cy="6979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6627846" y="1644682"/>
            <a:ext cx="810638" cy="6979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3398325" y="1935038"/>
            <a:ext cx="810822" cy="68361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59BAB8-029A-4B0C-ADFF-81C8089A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18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ICS2 komunikacija o oporavku nacionalne komponente</a:t>
            </a:r>
            <a:endParaRPr lang="en-GB" dirty="0"/>
          </a:p>
        </p:txBody>
      </p:sp>
      <p:sp>
        <p:nvSpPr>
          <p:cNvPr id="27" name="Content Placeholder 31"/>
          <p:cNvSpPr txBox="1">
            <a:spLocks/>
          </p:cNvSpPr>
          <p:nvPr/>
        </p:nvSpPr>
        <p:spPr>
          <a:xfrm>
            <a:off x="606179" y="3628200"/>
            <a:ext cx="11033670" cy="2247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600"/>
              </a:spcAft>
              <a:buNone/>
            </a:pPr>
            <a:r>
              <a:rPr lang="en-GB" dirty="0"/>
              <a:t>1. </a:t>
            </a:r>
            <a:r>
              <a:rPr lang="en-GB" dirty="0" err="1"/>
              <a:t>Nakon</a:t>
            </a:r>
            <a:r>
              <a:rPr lang="en-GB" dirty="0"/>
              <a:t> </a:t>
            </a:r>
            <a:r>
              <a:rPr lang="en-GB" dirty="0" err="1"/>
              <a:t>oporavka</a:t>
            </a:r>
            <a:r>
              <a:rPr lang="en-GB" dirty="0"/>
              <a:t> </a:t>
            </a:r>
            <a:r>
              <a:rPr lang="hr-HR" dirty="0"/>
              <a:t>nacionalni Helpdesk</a:t>
            </a:r>
            <a:r>
              <a:rPr lang="en-GB" dirty="0"/>
              <a:t> </a:t>
            </a:r>
            <a:r>
              <a:rPr lang="hr-HR" dirty="0"/>
              <a:t>čim prije </a:t>
            </a:r>
            <a:r>
              <a:rPr lang="en-GB" dirty="0" err="1"/>
              <a:t>ažurira</a:t>
            </a:r>
            <a:r>
              <a:rPr lang="en-GB" dirty="0"/>
              <a:t> </a:t>
            </a:r>
            <a:r>
              <a:rPr lang="en-GB" dirty="0" err="1"/>
              <a:t>informacije</a:t>
            </a:r>
            <a:r>
              <a:rPr lang="en-GB" dirty="0"/>
              <a:t> o </a:t>
            </a:r>
            <a:r>
              <a:rPr lang="en-GB" dirty="0" err="1"/>
              <a:t>nedostupnosti</a:t>
            </a:r>
            <a:r>
              <a:rPr lang="en-GB" dirty="0"/>
              <a:t> </a:t>
            </a:r>
            <a:r>
              <a:rPr lang="hr-HR" dirty="0"/>
              <a:t>u </a:t>
            </a:r>
            <a:r>
              <a:rPr lang="en-GB" dirty="0"/>
              <a:t>MON&amp;BS</a:t>
            </a:r>
            <a:r>
              <a:rPr lang="hr-HR" dirty="0"/>
              <a:t> </a:t>
            </a:r>
            <a:r>
              <a:rPr lang="en-GB" dirty="0"/>
              <a:t>(datum/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završetka</a:t>
            </a:r>
            <a:r>
              <a:rPr lang="en-GB" dirty="0"/>
              <a:t> </a:t>
            </a:r>
            <a:r>
              <a:rPr lang="en-GB" dirty="0" err="1"/>
              <a:t>nedostupnosti</a:t>
            </a:r>
            <a:r>
              <a:rPr lang="en-GB" dirty="0"/>
              <a:t>, </a:t>
            </a:r>
            <a:r>
              <a:rPr lang="en-GB" dirty="0" err="1"/>
              <a:t>deaktivira</a:t>
            </a:r>
            <a:r>
              <a:rPr lang="en-GB" dirty="0"/>
              <a:t> BCP);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dirty="0"/>
              <a:t>2. </a:t>
            </a:r>
            <a:r>
              <a:rPr lang="hr-HR" dirty="0"/>
              <a:t>Nacionalni Helpdesk čim prije</a:t>
            </a:r>
            <a:r>
              <a:rPr lang="en-GB" dirty="0"/>
              <a:t> </a:t>
            </a:r>
            <a:r>
              <a:rPr lang="en-GB" dirty="0" err="1"/>
              <a:t>obavještava</a:t>
            </a:r>
            <a:r>
              <a:rPr lang="en-GB" dirty="0"/>
              <a:t> </a:t>
            </a:r>
            <a:r>
              <a:rPr lang="hr-HR" dirty="0"/>
              <a:t>korisnike iz DČ </a:t>
            </a:r>
            <a:r>
              <a:rPr lang="en-GB" dirty="0"/>
              <a:t>i </a:t>
            </a:r>
            <a:r>
              <a:rPr lang="hr-HR" dirty="0"/>
              <a:t>GS</a:t>
            </a:r>
            <a:r>
              <a:rPr lang="en-GB" dirty="0"/>
              <a:t> o </a:t>
            </a:r>
            <a:r>
              <a:rPr lang="en-GB" dirty="0" err="1"/>
              <a:t>oporavku</a:t>
            </a:r>
            <a:r>
              <a:rPr lang="en-GB" dirty="0"/>
              <a:t> i </a:t>
            </a:r>
            <a:r>
              <a:rPr lang="en-GB" dirty="0" err="1"/>
              <a:t>deaktivaciji</a:t>
            </a:r>
            <a:r>
              <a:rPr lang="en-GB" dirty="0"/>
              <a:t> BCP-a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prije</a:t>
            </a:r>
            <a:r>
              <a:rPr lang="en-GB" dirty="0"/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dirty="0"/>
              <a:t>3. Svi </a:t>
            </a:r>
            <a:r>
              <a:rPr lang="en-GB" dirty="0" err="1"/>
              <a:t>ostali</a:t>
            </a:r>
            <a:r>
              <a:rPr lang="en-GB" dirty="0"/>
              <a:t> </a:t>
            </a:r>
            <a:r>
              <a:rPr lang="hr-HR" dirty="0"/>
              <a:t>nacionalni Helpdesk</a:t>
            </a:r>
            <a:r>
              <a:rPr lang="en-GB" dirty="0"/>
              <a:t>-</a:t>
            </a:r>
            <a:r>
              <a:rPr lang="en-GB" dirty="0" err="1"/>
              <a:t>ovi</a:t>
            </a:r>
            <a:r>
              <a:rPr lang="en-GB" dirty="0"/>
              <a:t>, CSD i TAXUD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provjeriti</a:t>
            </a:r>
            <a:r>
              <a:rPr lang="en-GB" dirty="0"/>
              <a:t> </a:t>
            </a:r>
            <a:r>
              <a:rPr lang="en-GB" dirty="0" err="1"/>
              <a:t>informacije</a:t>
            </a:r>
            <a:r>
              <a:rPr lang="en-GB" dirty="0"/>
              <a:t> o </a:t>
            </a:r>
            <a:r>
              <a:rPr lang="en-GB" dirty="0" err="1"/>
              <a:t>nedostupnosti</a:t>
            </a:r>
            <a:r>
              <a:rPr lang="en-GB" dirty="0"/>
              <a:t> u MON&amp;BS-u.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03612" y="2619614"/>
            <a:ext cx="2236573" cy="8269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FF00"/>
                </a:solidFill>
              </a:rPr>
              <a:t>GS</a:t>
            </a:r>
            <a:r>
              <a:rPr lang="en-GB" sz="2400" b="1" dirty="0">
                <a:solidFill>
                  <a:srgbClr val="FFFF00"/>
                </a:solidFill>
              </a:rPr>
              <a:t>**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59166" y="1369510"/>
            <a:ext cx="2236573" cy="58238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FF00"/>
                </a:solidFill>
              </a:rPr>
              <a:t>MON&amp;BS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85541" y="2605425"/>
            <a:ext cx="2236573" cy="8323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FF00"/>
                </a:solidFill>
              </a:rPr>
              <a:t>Nacionalni Helpdesk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60586" y="2675452"/>
            <a:ext cx="2359254" cy="7975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FF00"/>
                </a:solidFill>
              </a:rPr>
              <a:t>Korisnici iz DČ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3575633" y="2677640"/>
            <a:ext cx="862907" cy="66147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6769115" y="2704198"/>
            <a:ext cx="861118" cy="63419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9" name="Up Arrow 18"/>
          <p:cNvSpPr/>
          <p:nvPr/>
        </p:nvSpPr>
        <p:spPr>
          <a:xfrm>
            <a:off x="5184664" y="2041997"/>
            <a:ext cx="732817" cy="52085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4E473F-02D4-4AF9-9117-2D1532FD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44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D50D0E0A250E40908F71E3A2F9D731" ma:contentTypeVersion="0" ma:contentTypeDescription="Create a new document." ma:contentTypeScope="" ma:versionID="f7889f8591ff980c905b5aabc6a4a5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3369ED-8CE2-4918-9BD2-54A8B00137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40728</TotalTime>
  <Words>567</Words>
  <Application>Microsoft Office PowerPoint</Application>
  <PresentationFormat>Widescreen</PresentationFormat>
  <Paragraphs>82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ICS2 Postupak osiguravanja kontinuiteta poslovanja (BCP)</vt:lpstr>
      <vt:lpstr>Nedostupnost sustava gospodarskih subjekata</vt:lpstr>
      <vt:lpstr>Sustav gospodarskih subjekata (GS sustav)</vt:lpstr>
      <vt:lpstr>Nedostupnost GS sustava</vt:lpstr>
      <vt:lpstr>Kontakt podaci nacionalnog Helpdesk-a</vt:lpstr>
      <vt:lpstr>Aktivacija BCP za GS sustav</vt:lpstr>
      <vt:lpstr>Oporavak GS sustava</vt:lpstr>
      <vt:lpstr>ICS2 komunikacija o oporavku nacionalne komponente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Albert Đurđević</cp:lastModifiedBy>
  <cp:revision>1355</cp:revision>
  <dcterms:created xsi:type="dcterms:W3CDTF">2019-08-09T12:06:42Z</dcterms:created>
  <dcterms:modified xsi:type="dcterms:W3CDTF">2023-06-28T11:59:00Z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0x0101004DD50D0E0A250E40908F71E3A2F9D731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2022-08-29T09:12:27Z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3cee7ef8-32ce-4512-b42e-58f028284225</vt:lpwstr>
  </property>
  <property fmtid="{D5CDD505-2E9C-101B-9397-08002B2CF9AE}" pid="9" name="MSIP_Label_6bd9ddd1-4d20-43f6-abfa-fc3c07406f94_ContentBits">
    <vt:lpwstr>0</vt:lpwstr>
  </property>
</Properties>
</file>